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</p:sldIdLst>
  <p:sldSz cx="9144000" cy="6858000" type="screen4x3"/>
  <p:notesSz cx="6858000" cy="9144000"/>
  <p:defaultTextStyle>
    <a:defPPr>
      <a:defRPr lang="sr-Latn-R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5" d="100"/>
          <a:sy n="85" d="100"/>
        </p:scale>
        <p:origin x="-82" y="20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r-HR" smtClean="0"/>
              <a:t>Uredite stil naslova matrice</a:t>
            </a:r>
            <a:endParaRPr lang="hr-HR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r-HR" smtClean="0"/>
              <a:t>Uredite stil podnaslova matrice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CC81B-74E5-45C6-8CFE-626F5FFCBC44}" type="datetimeFigureOut">
              <a:rPr lang="hr-HR" smtClean="0"/>
              <a:t>23.2.2018.</a:t>
            </a:fld>
            <a:endParaRPr lang="hr-HR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AB032-617B-422F-81A2-638DE6D7144E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660190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Uredite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r-HR" smtClean="0"/>
              <a:t>Uredite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CC81B-74E5-45C6-8CFE-626F5FFCBC44}" type="datetimeFigureOut">
              <a:rPr lang="hr-HR" smtClean="0"/>
              <a:t>23.2.2018.</a:t>
            </a:fld>
            <a:endParaRPr lang="hr-HR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AB032-617B-422F-81A2-638DE6D7144E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4111338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j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r-HR" smtClean="0"/>
              <a:t>Uredite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 smtClean="0"/>
              <a:t>Uredite stilove teksta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CC81B-74E5-45C6-8CFE-626F5FFCBC44}" type="datetimeFigureOut">
              <a:rPr lang="hr-HR" smtClean="0"/>
              <a:t>23.2.2018.</a:t>
            </a:fld>
            <a:endParaRPr lang="hr-HR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AB032-617B-422F-81A2-638DE6D7144E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515130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Uredite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 smtClean="0"/>
              <a:t>Uredite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 smtClean="0"/>
              <a:t>Uredite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CC81B-74E5-45C6-8CFE-626F5FFCBC44}" type="datetimeFigureOut">
              <a:rPr lang="hr-HR" smtClean="0"/>
              <a:t>23.2.2018.</a:t>
            </a:fld>
            <a:endParaRPr lang="hr-HR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AB032-617B-422F-81A2-638DE6D7144E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566276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r-HR" smtClean="0"/>
              <a:t>Uredite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 smtClean="0"/>
              <a:t>Uredite stilove teksta matrice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 smtClean="0"/>
              <a:t>Uredite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5" name="Rezervirano mjesto tekst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 smtClean="0"/>
              <a:t>Uredite stilove teksta matrice</a:t>
            </a:r>
          </a:p>
        </p:txBody>
      </p:sp>
      <p:sp>
        <p:nvSpPr>
          <p:cNvPr id="6" name="Rezervirano mjesto sadržaja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 smtClean="0"/>
              <a:t>Uredite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7" name="Rezervirano mjesto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CC81B-74E5-45C6-8CFE-626F5FFCBC44}" type="datetimeFigureOut">
              <a:rPr lang="hr-HR" smtClean="0"/>
              <a:t>23.2.2018.</a:t>
            </a:fld>
            <a:endParaRPr lang="hr-HR"/>
          </a:p>
        </p:txBody>
      </p:sp>
      <p:sp>
        <p:nvSpPr>
          <p:cNvPr id="8" name="Rezervirano mjesto podnožj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9" name="Rezervirano mjesto broja slajd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AB032-617B-422F-81A2-638DE6D7144E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740182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Uredite stil naslova matrice</a:t>
            </a:r>
            <a:endParaRPr lang="hr-HR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CC81B-74E5-45C6-8CFE-626F5FFCBC44}" type="datetimeFigureOut">
              <a:rPr lang="hr-HR" smtClean="0"/>
              <a:t>23.2.2018.</a:t>
            </a:fld>
            <a:endParaRPr lang="hr-HR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AB032-617B-422F-81A2-638DE6D7144E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86428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CC81B-74E5-45C6-8CFE-626F5FFCBC44}" type="datetimeFigureOut">
              <a:rPr lang="hr-HR" smtClean="0"/>
              <a:t>23.2.2018.</a:t>
            </a:fld>
            <a:endParaRPr lang="hr-HR"/>
          </a:p>
        </p:txBody>
      </p:sp>
      <p:sp>
        <p:nvSpPr>
          <p:cNvPr id="3" name="Rezervirano mjesto podnožj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AB032-617B-422F-81A2-638DE6D7144E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598777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 smtClean="0"/>
              <a:t>Uredite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r-HR" smtClean="0"/>
              <a:t>Uredite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 smtClean="0"/>
              <a:t>Uredite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CC81B-74E5-45C6-8CFE-626F5FFCBC44}" type="datetimeFigureOut">
              <a:rPr lang="hr-HR" smtClean="0"/>
              <a:t>23.2.2018.</a:t>
            </a:fld>
            <a:endParaRPr lang="hr-HR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AB032-617B-422F-81A2-638DE6D7144E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4181205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 smtClean="0"/>
              <a:t>Uredite stil naslova matrice</a:t>
            </a:r>
            <a:endParaRPr lang="hr-HR"/>
          </a:p>
        </p:txBody>
      </p:sp>
      <p:sp>
        <p:nvSpPr>
          <p:cNvPr id="3" name="Rezervirano mjesto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r-HR" smtClean="0"/>
              <a:t>Kliknite ikonu da biste dodali  sliku</a:t>
            </a:r>
            <a:endParaRPr lang="hr-HR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 smtClean="0"/>
              <a:t>Uredite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CC81B-74E5-45C6-8CFE-626F5FFCBC44}" type="datetimeFigureOut">
              <a:rPr lang="hr-HR" smtClean="0"/>
              <a:t>23.2.2018.</a:t>
            </a:fld>
            <a:endParaRPr lang="hr-HR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AB032-617B-422F-81A2-638DE6D7144E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695738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Uredite stil naslova matrice</a:t>
            </a:r>
            <a:endParaRPr lang="hr-HR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r-HR" smtClean="0"/>
              <a:t>Uredite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CC81B-74E5-45C6-8CFE-626F5FFCBC44}" type="datetimeFigureOut">
              <a:rPr lang="hr-HR" smtClean="0"/>
              <a:t>23.2.2018.</a:t>
            </a:fld>
            <a:endParaRPr lang="hr-HR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AB032-617B-422F-81A2-638DE6D7144E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4112867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omit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r-HR" smtClean="0"/>
              <a:t>Uredite stil naslova matrice</a:t>
            </a:r>
            <a:endParaRPr lang="hr-HR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r-HR" smtClean="0"/>
              <a:t>Uredite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CC81B-74E5-45C6-8CFE-626F5FFCBC44}" type="datetimeFigureOut">
              <a:rPr lang="hr-HR" smtClean="0"/>
              <a:t>23.2.2018.</a:t>
            </a:fld>
            <a:endParaRPr lang="hr-HR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AB032-617B-422F-81A2-638DE6D7144E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851331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naslova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r-HR" smtClean="0"/>
              <a:t>Uredite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 smtClean="0"/>
              <a:t>Uredite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6CC81B-74E5-45C6-8CFE-626F5FFCBC44}" type="datetimeFigureOut">
              <a:rPr lang="hr-HR" smtClean="0"/>
              <a:t>23.2.2018.</a:t>
            </a:fld>
            <a:endParaRPr lang="hr-HR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r-HR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BAB032-617B-422F-81A2-638DE6D7144E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438212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R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r-HR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Tulum s(l)ova</a:t>
            </a:r>
            <a:endParaRPr lang="hr-HR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hr-HR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Projekt poticanja čitanja </a:t>
            </a:r>
          </a:p>
          <a:p>
            <a:r>
              <a:rPr lang="hr-HR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iz užitka naglas</a:t>
            </a:r>
          </a:p>
          <a:p>
            <a:r>
              <a:rPr lang="hr-HR" sz="19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OŠ „Antun Mihanović” Nova Kapela, </a:t>
            </a:r>
            <a:r>
              <a:rPr lang="hr-HR" sz="1900" b="1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Batrina</a:t>
            </a:r>
            <a:endParaRPr lang="hr-HR" sz="1900" b="1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hr-HR" sz="19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10.11.2017.</a:t>
            </a:r>
            <a:endParaRPr lang="hr-HR" sz="19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66870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 smtClean="0"/>
              <a:t>	PROGRAM</a:t>
            </a:r>
            <a:endParaRPr lang="hr-HR" dirty="0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14350" indent="-514350">
              <a:buAutoNum type="arabicPeriod"/>
            </a:pPr>
            <a:r>
              <a:rPr lang="hr-HR" dirty="0" err="1" smtClean="0"/>
              <a:t>DONOEŠENJE</a:t>
            </a:r>
            <a:r>
              <a:rPr lang="hr-HR" dirty="0" smtClean="0"/>
              <a:t> PRAVILA PONAŠANJA</a:t>
            </a:r>
          </a:p>
          <a:p>
            <a:pPr marL="514350" indent="-514350">
              <a:buAutoNum type="arabicPeriod"/>
            </a:pPr>
            <a:r>
              <a:rPr lang="hr-HR" dirty="0" smtClean="0"/>
              <a:t>MOTIVACIJSKE IGRE:</a:t>
            </a:r>
          </a:p>
          <a:p>
            <a:pPr marL="0" indent="0">
              <a:buNone/>
            </a:pPr>
            <a:r>
              <a:rPr lang="hr-HR" dirty="0" smtClean="0"/>
              <a:t>-   KVIZ ŠIFRA, TEMA: HRVATSKI IZUMITELJI</a:t>
            </a:r>
          </a:p>
          <a:p>
            <a:pPr>
              <a:buFontTx/>
              <a:buChar char="-"/>
            </a:pPr>
            <a:r>
              <a:rPr lang="hr-HR" dirty="0" smtClean="0"/>
              <a:t>GENIJALCI</a:t>
            </a:r>
          </a:p>
          <a:p>
            <a:pPr>
              <a:buFontTx/>
              <a:buChar char="-"/>
            </a:pPr>
            <a:r>
              <a:rPr lang="hr-HR" dirty="0" err="1" smtClean="0"/>
              <a:t>RJEČOTVORCI</a:t>
            </a:r>
            <a:endParaRPr lang="hr-HR" dirty="0" smtClean="0"/>
          </a:p>
          <a:p>
            <a:pPr marL="0" indent="0">
              <a:buNone/>
            </a:pPr>
            <a:r>
              <a:rPr lang="hr-HR" dirty="0" smtClean="0"/>
              <a:t>3. LITERARNA RADIONICA-PISANJE BEĆARACA</a:t>
            </a:r>
          </a:p>
          <a:p>
            <a:pPr marL="0" indent="0">
              <a:buNone/>
            </a:pPr>
            <a:r>
              <a:rPr lang="hr-HR" dirty="0" smtClean="0"/>
              <a:t>4. CEREMONIJALNO ČITANJE</a:t>
            </a:r>
          </a:p>
          <a:p>
            <a:pPr marL="0" indent="0">
              <a:buNone/>
            </a:pPr>
            <a:r>
              <a:rPr lang="hr-HR" dirty="0" smtClean="0"/>
              <a:t>5. POVEZIVANJE </a:t>
            </a:r>
            <a:r>
              <a:rPr lang="hr-HR" dirty="0" err="1" smtClean="0"/>
              <a:t>SKYPOM</a:t>
            </a:r>
            <a:r>
              <a:rPr lang="hr-HR" dirty="0" smtClean="0"/>
              <a:t> S DRUGOM ŠKOLOM</a:t>
            </a:r>
          </a:p>
          <a:p>
            <a:pPr marL="0" indent="0">
              <a:buNone/>
            </a:pPr>
            <a:r>
              <a:rPr lang="hr-HR" dirty="0" smtClean="0"/>
              <a:t>6. GLEDANJE FILMA</a:t>
            </a:r>
          </a:p>
          <a:p>
            <a:pPr marL="0" indent="0">
              <a:buNone/>
            </a:pPr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327103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r-HR" dirty="0" smtClean="0"/>
          </a:p>
          <a:p>
            <a:pPr marL="0" indent="0" algn="ctr">
              <a:buNone/>
            </a:pPr>
            <a:r>
              <a:rPr lang="hr-HR" sz="10000" u="sng" dirty="0" smtClean="0">
                <a:solidFill>
                  <a:schemeClr val="accent6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Genijalci</a:t>
            </a:r>
          </a:p>
          <a:p>
            <a:pPr marL="0" indent="0" algn="ctr">
              <a:buNone/>
            </a:pPr>
            <a:r>
              <a:rPr lang="hr-HR" sz="4300" b="1" dirty="0" smtClean="0">
                <a:solidFill>
                  <a:schemeClr val="accent6">
                    <a:lumMod val="50000"/>
                  </a:schemeClr>
                </a:solidFill>
              </a:rPr>
              <a:t>Napišite </a:t>
            </a:r>
            <a:r>
              <a:rPr lang="hr-HR" sz="4300" b="1" dirty="0">
                <a:solidFill>
                  <a:schemeClr val="accent6">
                    <a:lumMod val="50000"/>
                  </a:schemeClr>
                </a:solidFill>
              </a:rPr>
              <a:t>značenja zadanim zastarjelim riječima!</a:t>
            </a:r>
          </a:p>
          <a:p>
            <a:pPr marL="0" indent="0" algn="ctr">
              <a:buNone/>
            </a:pPr>
            <a:endParaRPr lang="hr-HR" sz="10000" u="sng" dirty="0">
              <a:solidFill>
                <a:schemeClr val="accent6">
                  <a:lumMod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999509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0">
        <p14:reveal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hr-HR" dirty="0" smtClean="0"/>
          </a:p>
          <a:p>
            <a:pPr marL="0" indent="0" algn="ctr">
              <a:buNone/>
            </a:pPr>
            <a:endParaRPr lang="hr-HR" dirty="0"/>
          </a:p>
          <a:p>
            <a:pPr marL="0" indent="0" algn="ctr">
              <a:buNone/>
            </a:pPr>
            <a:r>
              <a:rPr lang="hr-HR" sz="7000" b="1" dirty="0" err="1" smtClean="0">
                <a:solidFill>
                  <a:srgbClr val="C0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AMBRELA</a:t>
            </a:r>
            <a:endParaRPr lang="hr-HR" sz="7000" b="1" dirty="0">
              <a:solidFill>
                <a:srgbClr val="C000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300663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10000">
        <p14:reveal/>
      </p:transition>
    </mc:Choice>
    <mc:Fallback xmlns="">
      <p:transition spd="slow" advClick="0" advTm="10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hr-HR" dirty="0" smtClean="0"/>
          </a:p>
          <a:p>
            <a:pPr marL="0" indent="0" algn="ctr">
              <a:buNone/>
            </a:pPr>
            <a:endParaRPr lang="hr-HR" dirty="0"/>
          </a:p>
          <a:p>
            <a:pPr marL="0" indent="0" algn="ctr">
              <a:buNone/>
            </a:pPr>
            <a:endParaRPr lang="hr-HR" dirty="0" smtClean="0"/>
          </a:p>
          <a:p>
            <a:pPr marL="0" indent="0" algn="ctr">
              <a:buNone/>
            </a:pPr>
            <a:r>
              <a:rPr lang="hr-HR" sz="7000" dirty="0" smtClean="0">
                <a:solidFill>
                  <a:schemeClr val="accent4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BLJUZGA</a:t>
            </a:r>
            <a:endParaRPr lang="hr-HR" sz="7000" dirty="0">
              <a:solidFill>
                <a:schemeClr val="accent4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197617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10000">
        <p14:reveal/>
      </p:transition>
    </mc:Choice>
    <mc:Fallback xmlns="">
      <p:transition spd="slow" advClick="0" advTm="10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hr-HR" dirty="0" smtClean="0"/>
          </a:p>
          <a:p>
            <a:pPr marL="0" indent="0" algn="ctr">
              <a:buNone/>
            </a:pPr>
            <a:endParaRPr lang="hr-HR" dirty="0"/>
          </a:p>
          <a:p>
            <a:pPr marL="0" indent="0" algn="ctr">
              <a:buNone/>
            </a:pPr>
            <a:r>
              <a:rPr lang="hr-HR" sz="7000" b="1" dirty="0" smtClean="0">
                <a:solidFill>
                  <a:srgbClr val="00206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NACIFRATI</a:t>
            </a:r>
            <a:endParaRPr lang="hr-HR" sz="7000" b="1" dirty="0">
              <a:solidFill>
                <a:srgbClr val="00206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152375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10000">
        <p14:reveal/>
      </p:transition>
    </mc:Choice>
    <mc:Fallback xmlns="">
      <p:transition spd="slow" advClick="0" advTm="10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hr-HR" dirty="0" smtClean="0"/>
          </a:p>
          <a:p>
            <a:pPr marL="0" indent="0" algn="ctr">
              <a:buNone/>
            </a:pPr>
            <a:endParaRPr lang="hr-HR" dirty="0"/>
          </a:p>
          <a:p>
            <a:pPr marL="0" indent="0" algn="ctr">
              <a:buNone/>
            </a:pPr>
            <a:r>
              <a:rPr lang="hr-HR" sz="7000" b="1" dirty="0" smtClean="0">
                <a:solidFill>
                  <a:schemeClr val="accent3">
                    <a:lumMod val="7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DŽUMBUS</a:t>
            </a:r>
            <a:endParaRPr lang="hr-HR" sz="7000" b="1" dirty="0">
              <a:solidFill>
                <a:schemeClr val="accent3">
                  <a:lumMod val="75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892537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10000">
        <p14:reveal/>
      </p:transition>
    </mc:Choice>
    <mc:Fallback xmlns="">
      <p:transition spd="slow" advClick="0" advTm="10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r-HR" sz="7000" dirty="0" smtClean="0">
              <a:solidFill>
                <a:schemeClr val="accent4">
                  <a:lumMod val="75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marL="0" indent="0" algn="ctr">
              <a:buNone/>
            </a:pPr>
            <a:r>
              <a:rPr lang="hr-HR" sz="7000" dirty="0" err="1" smtClean="0">
                <a:solidFill>
                  <a:schemeClr val="accent4">
                    <a:lumMod val="7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LAJSATI</a:t>
            </a:r>
            <a:endParaRPr lang="hr-HR" sz="7000" dirty="0">
              <a:solidFill>
                <a:schemeClr val="accent4">
                  <a:lumMod val="75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012843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10000">
        <p14:reveal/>
      </p:transition>
    </mc:Choice>
    <mc:Fallback xmlns="">
      <p:transition spd="slow" advClick="0" advTm="10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r-HR" sz="7000" dirty="0" smtClean="0">
              <a:solidFill>
                <a:schemeClr val="bg2">
                  <a:lumMod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marL="0" indent="0" algn="ctr">
              <a:buNone/>
            </a:pPr>
            <a:r>
              <a:rPr lang="hr-HR" sz="7000" dirty="0" err="1" smtClean="0">
                <a:solidFill>
                  <a:schemeClr val="bg2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IZDANGUBITI</a:t>
            </a:r>
            <a:endParaRPr lang="hr-HR" sz="7000" dirty="0">
              <a:solidFill>
                <a:schemeClr val="bg2">
                  <a:lumMod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927885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10000">
        <p14:reveal/>
      </p:transition>
    </mc:Choice>
    <mc:Fallback xmlns="">
      <p:transition spd="slow" advClick="0" advTm="10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r-HR" sz="7000" dirty="0" smtClean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marL="0" indent="0" algn="ctr">
              <a:buNone/>
            </a:pPr>
            <a:r>
              <a:rPr lang="hr-HR" sz="7000" dirty="0" err="1" smtClean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TREFITI</a:t>
            </a:r>
            <a:endParaRPr lang="hr-HR" sz="7000" dirty="0">
              <a:solidFill>
                <a:srgbClr val="FF00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24073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10000">
        <p14:reveal/>
      </p:transition>
    </mc:Choice>
    <mc:Fallback xmlns="">
      <p:transition spd="slow" advClick="0" advTm="10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r-HR" sz="7000" dirty="0" smtClean="0">
              <a:solidFill>
                <a:srgbClr val="0070C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marL="0" indent="0" algn="ctr">
              <a:buNone/>
            </a:pPr>
            <a:r>
              <a:rPr lang="hr-HR" sz="7000" dirty="0" smtClean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VERESIJA</a:t>
            </a:r>
            <a:endParaRPr lang="hr-HR" sz="7000" dirty="0">
              <a:solidFill>
                <a:srgbClr val="0070C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288277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10000">
        <p14:reveal/>
      </p:transition>
    </mc:Choice>
    <mc:Fallback xmlns="">
      <p:transition spd="slow" advClick="0" advTm="10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r-HR" sz="7000" b="1" dirty="0" smtClean="0">
              <a:solidFill>
                <a:schemeClr val="accent5">
                  <a:lumMod val="75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marL="0" indent="0" algn="ctr">
              <a:buNone/>
            </a:pPr>
            <a:r>
              <a:rPr lang="hr-HR" sz="7000" b="1" dirty="0" err="1" smtClean="0">
                <a:solidFill>
                  <a:schemeClr val="accent5">
                    <a:lumMod val="7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PROMAJA</a:t>
            </a:r>
            <a:endParaRPr lang="hr-HR" sz="7000" b="1" dirty="0">
              <a:solidFill>
                <a:schemeClr val="accent5">
                  <a:lumMod val="75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55251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10000">
        <p14:reveal/>
      </p:transition>
    </mc:Choice>
    <mc:Fallback xmlns="">
      <p:transition spd="slow" advClick="0" advTm="10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r-HR" sz="7000" b="1" dirty="0" smtClean="0">
              <a:solidFill>
                <a:schemeClr val="tx2">
                  <a:lumMod val="60000"/>
                  <a:lumOff val="4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marL="0" indent="0" algn="ctr">
              <a:buNone/>
            </a:pPr>
            <a:r>
              <a:rPr lang="hr-HR" sz="70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ZAKLENITI</a:t>
            </a:r>
            <a:endParaRPr lang="hr-HR" sz="7000" b="1" dirty="0">
              <a:solidFill>
                <a:schemeClr val="tx2">
                  <a:lumMod val="60000"/>
                  <a:lumOff val="4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827570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10000">
        <p14:reveal/>
      </p:transition>
    </mc:Choice>
    <mc:Fallback xmlns="">
      <p:transition spd="slow" advClick="0" advTm="10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r-HR" sz="7000" b="1" dirty="0" smtClean="0">
              <a:solidFill>
                <a:schemeClr val="accent6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marL="0" indent="0" algn="ctr">
              <a:buNone/>
            </a:pPr>
            <a:r>
              <a:rPr lang="hr-HR" sz="7000" b="1" dirty="0" err="1" smtClean="0">
                <a:solidFill>
                  <a:schemeClr val="accent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ČITABA</a:t>
            </a:r>
            <a:endParaRPr lang="hr-HR" sz="7000" b="1" dirty="0">
              <a:solidFill>
                <a:schemeClr val="accent6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861554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10000">
        <p14:reveal/>
      </p:transition>
    </mc:Choice>
    <mc:Fallback xmlns="">
      <p:transition spd="slow" advClick="0" advTm="10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r-HR" sz="7000" b="1" dirty="0" smtClean="0">
              <a:solidFill>
                <a:schemeClr val="accent4">
                  <a:lumMod val="60000"/>
                  <a:lumOff val="4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marL="0" indent="0" algn="ctr">
              <a:buNone/>
            </a:pPr>
            <a:r>
              <a:rPr lang="hr-HR" sz="70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ZIJATI</a:t>
            </a:r>
            <a:endParaRPr lang="hr-HR" sz="7000" b="1" dirty="0">
              <a:solidFill>
                <a:schemeClr val="accent4">
                  <a:lumMod val="60000"/>
                  <a:lumOff val="4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934636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10000">
        <p14:reveal/>
      </p:transition>
    </mc:Choice>
    <mc:Fallback xmlns="">
      <p:transition spd="slow" advClick="0" advTm="10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r-HR" sz="7000" b="1" dirty="0" smtClean="0">
              <a:solidFill>
                <a:srgbClr val="FFC0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marL="0" indent="0" algn="ctr">
              <a:buNone/>
            </a:pPr>
            <a:r>
              <a:rPr lang="hr-HR" sz="7000" b="1" dirty="0" err="1" smtClean="0">
                <a:solidFill>
                  <a:srgbClr val="FFC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AUSPLAC</a:t>
            </a:r>
            <a:endParaRPr lang="hr-HR" sz="7000" b="1" dirty="0">
              <a:solidFill>
                <a:srgbClr val="FFC0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75130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10000">
        <p14:reveal/>
      </p:transition>
    </mc:Choice>
    <mc:Fallback xmlns="">
      <p:transition spd="slow" advClick="0" advTm="10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r-HR" sz="7000" b="1" dirty="0" smtClean="0">
              <a:solidFill>
                <a:srgbClr val="0070C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marL="0" indent="0" algn="ctr">
              <a:buNone/>
            </a:pPr>
            <a:r>
              <a:rPr lang="hr-HR" sz="7000" b="1" dirty="0" smtClean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FRKATI</a:t>
            </a:r>
            <a:endParaRPr lang="hr-HR" sz="7000" b="1" dirty="0">
              <a:solidFill>
                <a:srgbClr val="0070C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289231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10000">
        <p14:reveal/>
      </p:transition>
    </mc:Choice>
    <mc:Fallback xmlns="">
      <p:transition spd="slow" advClick="0" advTm="10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r-HR" sz="7000" b="1" u="sng" dirty="0" smtClean="0">
              <a:solidFill>
                <a:schemeClr val="accent6">
                  <a:lumMod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marL="0" indent="0" algn="ctr">
              <a:buNone/>
            </a:pPr>
            <a:r>
              <a:rPr lang="hr-HR" sz="7000" b="1" u="sng" dirty="0" err="1" smtClean="0">
                <a:solidFill>
                  <a:schemeClr val="accent6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RJEČOTVORCI</a:t>
            </a:r>
            <a:endParaRPr lang="hr-HR" sz="7000" b="1" u="sng" dirty="0" smtClean="0">
              <a:solidFill>
                <a:schemeClr val="accent6">
                  <a:lumMod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marL="0" indent="0" algn="ctr">
              <a:buNone/>
            </a:pPr>
            <a:r>
              <a:rPr lang="hr-HR" sz="3000" b="1" dirty="0">
                <a:solidFill>
                  <a:schemeClr val="accent6">
                    <a:lumMod val="75000"/>
                  </a:schemeClr>
                </a:solidFill>
              </a:rPr>
              <a:t>Osmislite potpuno nove riječi na zadane pojmove </a:t>
            </a:r>
          </a:p>
          <a:p>
            <a:pPr marL="0" indent="0" algn="ctr">
              <a:buNone/>
            </a:pPr>
            <a:r>
              <a:rPr lang="hr-HR" sz="3000" b="1" dirty="0">
                <a:solidFill>
                  <a:schemeClr val="accent6">
                    <a:lumMod val="75000"/>
                  </a:schemeClr>
                </a:solidFill>
              </a:rPr>
              <a:t>( ne zamjensku riječ npr. sat-ura)!</a:t>
            </a:r>
          </a:p>
          <a:p>
            <a:pPr marL="0" indent="0" algn="ctr">
              <a:buNone/>
            </a:pPr>
            <a:endParaRPr lang="hr-HR" sz="7000" b="1" u="sng" dirty="0">
              <a:solidFill>
                <a:schemeClr val="accent6">
                  <a:lumMod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84018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r-HR"/>
          </a:p>
        </p:txBody>
      </p:sp>
      <p:pic>
        <p:nvPicPr>
          <p:cNvPr id="4" name="Rezervirano mjesto sadržaja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772816"/>
            <a:ext cx="4803214" cy="3616319"/>
          </a:xfrm>
        </p:spPr>
      </p:pic>
    </p:spTree>
    <p:extLst>
      <p:ext uri="{BB962C8B-B14F-4D97-AF65-F5344CB8AC3E}">
        <p14:creationId xmlns:p14="http://schemas.microsoft.com/office/powerpoint/2010/main" val="3422320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20000">
        <p14:reveal/>
      </p:transition>
    </mc:Choice>
    <mc:Fallback xmlns="">
      <p:transition spd="slow" advClick="0" advTm="20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r-HR"/>
          </a:p>
        </p:txBody>
      </p:sp>
      <p:pic>
        <p:nvPicPr>
          <p:cNvPr id="4" name="Rezervirano mjesto sadržaja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988840"/>
            <a:ext cx="4313634" cy="4313634"/>
          </a:xfrm>
        </p:spPr>
      </p:pic>
    </p:spTree>
    <p:extLst>
      <p:ext uri="{BB962C8B-B14F-4D97-AF65-F5344CB8AC3E}">
        <p14:creationId xmlns:p14="http://schemas.microsoft.com/office/powerpoint/2010/main" val="1219766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20000">
        <p14:reveal/>
      </p:transition>
    </mc:Choice>
    <mc:Fallback xmlns="">
      <p:transition spd="slow" advClick="0" advTm="20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r-HR"/>
          </a:p>
        </p:txBody>
      </p:sp>
      <p:pic>
        <p:nvPicPr>
          <p:cNvPr id="4" name="Rezervirano mjesto sadržaja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700808"/>
            <a:ext cx="5040560" cy="4371275"/>
          </a:xfrm>
        </p:spPr>
      </p:pic>
    </p:spTree>
    <p:extLst>
      <p:ext uri="{BB962C8B-B14F-4D97-AF65-F5344CB8AC3E}">
        <p14:creationId xmlns:p14="http://schemas.microsoft.com/office/powerpoint/2010/main" val="3595699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20000">
        <p14:reveal/>
      </p:transition>
    </mc:Choice>
    <mc:Fallback xmlns="">
      <p:transition spd="slow" advClick="0" advTm="20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r-HR"/>
          </a:p>
        </p:txBody>
      </p:sp>
      <p:pic>
        <p:nvPicPr>
          <p:cNvPr id="4" name="Rezervirano mjesto sadržaja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772816"/>
            <a:ext cx="5564708" cy="4525963"/>
          </a:xfrm>
        </p:spPr>
      </p:pic>
    </p:spTree>
    <p:extLst>
      <p:ext uri="{BB962C8B-B14F-4D97-AF65-F5344CB8AC3E}">
        <p14:creationId xmlns:p14="http://schemas.microsoft.com/office/powerpoint/2010/main" val="3790996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20000">
        <p14:reveal/>
      </p:transition>
    </mc:Choice>
    <mc:Fallback xmlns="">
      <p:transition spd="slow" advClick="0" advTm="20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r-HR"/>
          </a:p>
        </p:txBody>
      </p:sp>
      <p:pic>
        <p:nvPicPr>
          <p:cNvPr id="4" name="Rezervirano mjesto sadržaja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420888"/>
            <a:ext cx="4464496" cy="3543251"/>
          </a:xfrm>
        </p:spPr>
      </p:pic>
    </p:spTree>
    <p:extLst>
      <p:ext uri="{BB962C8B-B14F-4D97-AF65-F5344CB8AC3E}">
        <p14:creationId xmlns:p14="http://schemas.microsoft.com/office/powerpoint/2010/main" val="3474376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20000">
        <p14:reveal/>
      </p:transition>
    </mc:Choice>
    <mc:Fallback xmlns="">
      <p:transition spd="slow" advClick="0" advTm="20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r-HR"/>
          </a:p>
        </p:txBody>
      </p:sp>
      <p:pic>
        <p:nvPicPr>
          <p:cNvPr id="4" name="Rezervirano mjesto sadržaja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564904"/>
            <a:ext cx="4968552" cy="3517065"/>
          </a:xfrm>
        </p:spPr>
      </p:pic>
    </p:spTree>
    <p:extLst>
      <p:ext uri="{BB962C8B-B14F-4D97-AF65-F5344CB8AC3E}">
        <p14:creationId xmlns:p14="http://schemas.microsoft.com/office/powerpoint/2010/main" val="616828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20000">
        <p14:reveal/>
      </p:transition>
    </mc:Choice>
    <mc:Fallback xmlns="">
      <p:transition spd="slow" advClick="0" advTm="20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r-HR"/>
          </a:p>
        </p:txBody>
      </p:sp>
      <p:pic>
        <p:nvPicPr>
          <p:cNvPr id="4" name="Rezervirano mjesto sadržaja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708920"/>
            <a:ext cx="4680520" cy="3283350"/>
          </a:xfrm>
        </p:spPr>
      </p:pic>
    </p:spTree>
    <p:extLst>
      <p:ext uri="{BB962C8B-B14F-4D97-AF65-F5344CB8AC3E}">
        <p14:creationId xmlns:p14="http://schemas.microsoft.com/office/powerpoint/2010/main" val="242213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20000">
        <p14:reveal/>
      </p:transition>
    </mc:Choice>
    <mc:Fallback xmlns="">
      <p:transition spd="slow" advClick="0" advTm="20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r-HR"/>
          </a:p>
        </p:txBody>
      </p:sp>
      <p:pic>
        <p:nvPicPr>
          <p:cNvPr id="4" name="Rezervirano mjesto sadržaja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132856"/>
            <a:ext cx="4392488" cy="4412097"/>
          </a:xfrm>
        </p:spPr>
      </p:pic>
    </p:spTree>
    <p:extLst>
      <p:ext uri="{BB962C8B-B14F-4D97-AF65-F5344CB8AC3E}">
        <p14:creationId xmlns:p14="http://schemas.microsoft.com/office/powerpoint/2010/main" val="734566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20000">
        <p14:reveal/>
      </p:transition>
    </mc:Choice>
    <mc:Fallback xmlns="">
      <p:transition spd="slow" advClick="0" advTm="20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r-HR"/>
          </a:p>
        </p:txBody>
      </p:sp>
      <p:pic>
        <p:nvPicPr>
          <p:cNvPr id="4" name="Rezervirano mjesto sadržaja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420888"/>
            <a:ext cx="4693731" cy="3337765"/>
          </a:xfrm>
        </p:spPr>
      </p:pic>
    </p:spTree>
    <p:extLst>
      <p:ext uri="{BB962C8B-B14F-4D97-AF65-F5344CB8AC3E}">
        <p14:creationId xmlns:p14="http://schemas.microsoft.com/office/powerpoint/2010/main" val="4272723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20000">
        <p14:reveal/>
      </p:transition>
    </mc:Choice>
    <mc:Fallback xmlns="">
      <p:transition spd="slow" advClick="0" advTm="20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r-HR"/>
          </a:p>
        </p:txBody>
      </p:sp>
      <p:pic>
        <p:nvPicPr>
          <p:cNvPr id="4" name="Rezervirano mjesto sadržaja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2132856"/>
            <a:ext cx="3888432" cy="4232061"/>
          </a:xfrm>
        </p:spPr>
      </p:pic>
    </p:spTree>
    <p:extLst>
      <p:ext uri="{BB962C8B-B14F-4D97-AF65-F5344CB8AC3E}">
        <p14:creationId xmlns:p14="http://schemas.microsoft.com/office/powerpoint/2010/main" val="1368911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20000">
        <p14:reveal/>
      </p:transition>
    </mc:Choice>
    <mc:Fallback xmlns="">
      <p:transition spd="slow" advClick="0" advTm="20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hr-HR" dirty="0" smtClean="0"/>
          </a:p>
          <a:p>
            <a:pPr algn="ctr"/>
            <a:endParaRPr lang="hr-HR" dirty="0"/>
          </a:p>
          <a:p>
            <a:pPr algn="ctr"/>
            <a:r>
              <a:rPr lang="hr-HR" dirty="0" smtClean="0"/>
              <a:t>Hvala </a:t>
            </a:r>
            <a:r>
              <a:rPr lang="hr-HR" smtClean="0"/>
              <a:t>na pažnji!</a:t>
            </a:r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744811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ulum s(l)ov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Tulum s(l)ova</Template>
  <TotalTime>81</TotalTime>
  <Words>96</Words>
  <Application>Microsoft Office PowerPoint</Application>
  <PresentationFormat>Prikaz na zaslonu (4:3)</PresentationFormat>
  <Paragraphs>58</Paragraphs>
  <Slides>29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Naslovi slajdova</vt:lpstr>
      </vt:variant>
      <vt:variant>
        <vt:i4>29</vt:i4>
      </vt:variant>
    </vt:vector>
  </HeadingPairs>
  <TitlesOfParts>
    <vt:vector size="30" baseType="lpstr">
      <vt:lpstr>Tulum s(l)ova</vt:lpstr>
      <vt:lpstr>Tulum s(l)ova</vt:lpstr>
      <vt:lpstr> PROGRAM</vt:lpstr>
      <vt:lpstr>PowerPointova prezentacija</vt:lpstr>
      <vt:lpstr>PowerPointova prezentacija</vt:lpstr>
      <vt:lpstr>PowerPointova prezentacija</vt:lpstr>
      <vt:lpstr>PowerPointova prezentacija</vt:lpstr>
      <vt:lpstr>PowerPointova prezentacija</vt:lpstr>
      <vt:lpstr>PowerPointova prezentacija</vt:lpstr>
      <vt:lpstr>PowerPointova prezentacija</vt:lpstr>
      <vt:lpstr>PowerPointova prezentacija</vt:lpstr>
      <vt:lpstr>PowerPointova prezentacija</vt:lpstr>
      <vt:lpstr>PowerPointova prezentacija</vt:lpstr>
      <vt:lpstr>PowerPointova prezentacija</vt:lpstr>
      <vt:lpstr>PowerPointova prezentacija</vt:lpstr>
      <vt:lpstr>PowerPointova prezentacija</vt:lpstr>
      <vt:lpstr>PowerPointova prezentacija</vt:lpstr>
      <vt:lpstr>PowerPointova prezentacija</vt:lpstr>
      <vt:lpstr>PowerPointova prezentacija</vt:lpstr>
      <vt:lpstr>PowerPointova prezentacija</vt:lpstr>
      <vt:lpstr>PowerPointova prezentacija</vt:lpstr>
      <vt:lpstr>PowerPointova prezentacija</vt:lpstr>
      <vt:lpstr>PowerPointova prezentacija</vt:lpstr>
      <vt:lpstr>PowerPointova prezentacija</vt:lpstr>
      <vt:lpstr>PowerPointova prezentacija</vt:lpstr>
      <vt:lpstr>PowerPointova prezentacija</vt:lpstr>
      <vt:lpstr>PowerPointova prezentacija</vt:lpstr>
      <vt:lpstr>PowerPointova prezentacija</vt:lpstr>
      <vt:lpstr>PowerPointova prezentacija</vt:lpstr>
      <vt:lpstr>PowerPointova prezentacija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Tulum s(l)ova</dc:title>
  <dc:creator>Dragana</dc:creator>
  <cp:lastModifiedBy>Dragana</cp:lastModifiedBy>
  <cp:revision>12</cp:revision>
  <dcterms:created xsi:type="dcterms:W3CDTF">2017-11-06T09:42:24Z</dcterms:created>
  <dcterms:modified xsi:type="dcterms:W3CDTF">2018-02-23T08:47:58Z</dcterms:modified>
</cp:coreProperties>
</file>